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2700" y="-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34"/>
  <c:chart>
    <c:plotArea>
      <c:layout>
        <c:manualLayout>
          <c:layoutTarget val="inner"/>
          <c:xMode val="edge"/>
          <c:yMode val="edge"/>
          <c:x val="0.19231374021615405"/>
          <c:y val="5.2571381263098967E-2"/>
          <c:w val="0.80552950288787584"/>
          <c:h val="0.68834472614000175"/>
        </c:manualLayout>
      </c:layout>
      <c:lineChart>
        <c:grouping val="standard"/>
        <c:ser>
          <c:idx val="0"/>
          <c:order val="0"/>
          <c:tx>
            <c:v>time-only</c:v>
          </c:tx>
          <c:spPr>
            <a:ln w="19050"/>
          </c:spPr>
          <c:marker>
            <c:spPr>
              <a:ln w="19050"/>
            </c:spPr>
          </c:marker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Decision-Matrix'!$AC$36:$AC$46</c:f>
              <c:numCache>
                <c:formatCode>0.000%</c:formatCode>
                <c:ptCount val="11"/>
                <c:pt idx="0">
                  <c:v>6.498608170993573</c:v>
                </c:pt>
                <c:pt idx="1">
                  <c:v>6.498608170993573</c:v>
                </c:pt>
                <c:pt idx="2">
                  <c:v>6.498608170993573</c:v>
                </c:pt>
                <c:pt idx="3">
                  <c:v>4.0506637127819403</c:v>
                </c:pt>
                <c:pt idx="4">
                  <c:v>4.0506637127819403</c:v>
                </c:pt>
                <c:pt idx="5">
                  <c:v>4.0506637127819403</c:v>
                </c:pt>
                <c:pt idx="6">
                  <c:v>4.0506637127819403</c:v>
                </c:pt>
                <c:pt idx="7">
                  <c:v>4.0506637127819403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v>hybrid</c:v>
          </c:tx>
          <c:spPr>
            <a:ln w="19050"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 w="19050">
                <a:solidFill>
                  <a:srgbClr val="C00000"/>
                </a:solidFill>
              </a:ln>
            </c:spPr>
          </c:marker>
          <c:val>
            <c:numRef>
              <c:f>'False Decision-Matrix'!$Q$36:$Q$46</c:f>
              <c:numCache>
                <c:formatCode>0.000_ 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1.0858322657059737E-2</c:v>
                </c:pt>
                <c:pt idx="4">
                  <c:v>0</c:v>
                </c:pt>
                <c:pt idx="5">
                  <c:v>0.19491799535574791</c:v>
                </c:pt>
                <c:pt idx="6">
                  <c:v>0.77967198142299265</c:v>
                </c:pt>
                <c:pt idx="7">
                  <c:v>0.84464464654157834</c:v>
                </c:pt>
                <c:pt idx="8">
                  <c:v>2.7705228712382436E-2</c:v>
                </c:pt>
                <c:pt idx="9">
                  <c:v>1.1543845296826089E-2</c:v>
                </c:pt>
                <c:pt idx="10">
                  <c:v>4.6175381187303485E-3</c:v>
                </c:pt>
              </c:numCache>
            </c:numRef>
          </c:val>
        </c:ser>
        <c:ser>
          <c:idx val="2"/>
          <c:order val="2"/>
          <c:tx>
            <c:v>energy-only</c:v>
          </c:tx>
          <c:spPr>
            <a:ln w="19050">
              <a:solidFill>
                <a:schemeClr val="accent2">
                  <a:lumMod val="75000"/>
                </a:schemeClr>
              </a:solidFill>
            </a:ln>
          </c:spPr>
          <c:marker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c:spPr>
          </c:marker>
          <c:val>
            <c:numRef>
              <c:f>'False Decision-Matrix'!$W$36:$W$46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0.73462329356632672</c:v>
                </c:pt>
                <c:pt idx="4">
                  <c:v>0.73462329356632672</c:v>
                </c:pt>
                <c:pt idx="5">
                  <c:v>0.73462329356632672</c:v>
                </c:pt>
                <c:pt idx="6">
                  <c:v>0.73462329356632672</c:v>
                </c:pt>
                <c:pt idx="7">
                  <c:v>0.73462329356632672</c:v>
                </c:pt>
                <c:pt idx="8">
                  <c:v>2.2030449732908743</c:v>
                </c:pt>
                <c:pt idx="9">
                  <c:v>2.2030449732908743</c:v>
                </c:pt>
                <c:pt idx="10">
                  <c:v>2.2030449732908743</c:v>
                </c:pt>
              </c:numCache>
            </c:numRef>
          </c:val>
        </c:ser>
        <c:marker val="1"/>
        <c:axId val="55952896"/>
        <c:axId val="56360960"/>
      </c:lineChart>
      <c:catAx>
        <c:axId val="55952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Alpha</a:t>
                </a:r>
                <a:endParaRPr lang="zh-TW" sz="800"/>
              </a:p>
            </c:rich>
          </c:tx>
          <c:layout>
            <c:manualLayout>
              <c:xMode val="edge"/>
              <c:yMode val="edge"/>
              <c:x val="7.7869942981265303E-2"/>
              <c:y val="0.82197802197802194"/>
            </c:manualLayout>
          </c:layout>
        </c:title>
        <c:numFmt formatCode="0.0_ " sourceLinked="1"/>
        <c:tickLblPos val="nextTo"/>
        <c:txPr>
          <a:bodyPr/>
          <a:lstStyle/>
          <a:p>
            <a:pPr>
              <a:defRPr sz="800"/>
            </a:pPr>
            <a:endParaRPr lang="zh-TW"/>
          </a:p>
        </c:txPr>
        <c:crossAx val="56360960"/>
        <c:crosses val="autoZero"/>
        <c:auto val="1"/>
        <c:lblAlgn val="ctr"/>
        <c:lblOffset val="100"/>
        <c:tickLblSkip val="2"/>
      </c:catAx>
      <c:valAx>
        <c:axId val="563609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en-US" sz="800"/>
                  <a:t>Penalty</a:t>
                </a:r>
                <a:endParaRPr lang="zh-TW" sz="800"/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sz="800"/>
            </a:pPr>
            <a:endParaRPr lang="zh-TW"/>
          </a:p>
        </c:txPr>
        <c:crossAx val="5595289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65067709747488534"/>
          <c:y val="3.6781069263379755E-2"/>
          <c:w val="0.34932305413797282"/>
          <c:h val="0.28225312561474358"/>
        </c:manualLayout>
      </c:layout>
      <c:txPr>
        <a:bodyPr/>
        <a:lstStyle/>
        <a:p>
          <a:pPr>
            <a:defRPr sz="800"/>
          </a:pPr>
          <a:endParaRPr lang="zh-TW"/>
        </a:p>
      </c:txPr>
    </c:legend>
    <c:plotVisOnly val="1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34"/>
  <c:chart>
    <c:plotArea>
      <c:layout>
        <c:manualLayout>
          <c:layoutTarget val="inner"/>
          <c:xMode val="edge"/>
          <c:yMode val="edge"/>
          <c:x val="0.16377664479036724"/>
          <c:y val="3.6899868784881246E-2"/>
          <c:w val="0.81051669161189566"/>
          <c:h val="0.6912151871427028"/>
        </c:manualLayout>
      </c:layout>
      <c:lineChart>
        <c:grouping val="standard"/>
        <c:ser>
          <c:idx val="0"/>
          <c:order val="0"/>
          <c:tx>
            <c:strRef>
              <c:f>'False Decision-Matrix'!$A$34</c:f>
              <c:strCache>
                <c:ptCount val="1"/>
                <c:pt idx="0">
                  <c:v>matrix size=100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Decision-Matrix'!$H$36:$H$46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0.14000000000000001</c:v>
                </c:pt>
                <c:pt idx="4">
                  <c:v>0</c:v>
                </c:pt>
                <c:pt idx="5">
                  <c:v>6.000000000000006E-2</c:v>
                </c:pt>
                <c:pt idx="6">
                  <c:v>0.24000000000000002</c:v>
                </c:pt>
                <c:pt idx="7">
                  <c:v>0.26</c:v>
                </c:pt>
                <c:pt idx="8">
                  <c:v>0.4</c:v>
                </c:pt>
                <c:pt idx="9">
                  <c:v>0.1</c:v>
                </c:pt>
                <c:pt idx="10">
                  <c:v>4.0000000000000042E-2</c:v>
                </c:pt>
              </c:numCache>
            </c:numRef>
          </c:val>
        </c:ser>
        <c:ser>
          <c:idx val="1"/>
          <c:order val="1"/>
          <c:tx>
            <c:strRef>
              <c:f>'False Decision-Matrix'!$A$49</c:f>
              <c:strCache>
                <c:ptCount val="1"/>
                <c:pt idx="0">
                  <c:v>matrix size=200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Decision-Matrix'!$H$51:$H$61</c:f>
              <c:numCache>
                <c:formatCode>0.00%</c:formatCode>
                <c:ptCount val="11"/>
                <c:pt idx="0">
                  <c:v>4.0000000000000042E-2</c:v>
                </c:pt>
                <c:pt idx="1">
                  <c:v>4.0000000000000042E-2</c:v>
                </c:pt>
                <c:pt idx="2">
                  <c:v>0.1</c:v>
                </c:pt>
                <c:pt idx="3">
                  <c:v>0.14000000000000001</c:v>
                </c:pt>
                <c:pt idx="4">
                  <c:v>0.16000000000000003</c:v>
                </c:pt>
                <c:pt idx="5">
                  <c:v>4.0000000000000042E-2</c:v>
                </c:pt>
                <c:pt idx="6">
                  <c:v>7.9999999999999974E-2</c:v>
                </c:pt>
                <c:pt idx="7">
                  <c:v>0.1</c:v>
                </c:pt>
                <c:pt idx="8">
                  <c:v>6.000000000000006E-2</c:v>
                </c:pt>
                <c:pt idx="9">
                  <c:v>4.0000000000000042E-2</c:v>
                </c:pt>
                <c:pt idx="10">
                  <c:v>4.0000000000000042E-2</c:v>
                </c:pt>
              </c:numCache>
            </c:numRef>
          </c:val>
        </c:ser>
        <c:ser>
          <c:idx val="2"/>
          <c:order val="2"/>
          <c:tx>
            <c:strRef>
              <c:f>'False Decision-Matrix'!$A$64</c:f>
              <c:strCache>
                <c:ptCount val="1"/>
                <c:pt idx="0">
                  <c:v>matrix size=300</c:v>
                </c:pt>
              </c:strCache>
            </c:strRef>
          </c:tx>
          <c:spPr>
            <a:ln w="19050"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 w="19050">
                <a:solidFill>
                  <a:srgbClr val="C00000"/>
                </a:solidFill>
              </a:ln>
            </c:spPr>
          </c:marker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Decision-Matrix'!$H$66:$H$76</c:f>
              <c:numCache>
                <c:formatCode>0.00%</c:formatCode>
                <c:ptCount val="11"/>
                <c:pt idx="0">
                  <c:v>4.0000000000000042E-2</c:v>
                </c:pt>
                <c:pt idx="1">
                  <c:v>0.16000000000000003</c:v>
                </c:pt>
                <c:pt idx="2">
                  <c:v>0.22000000000000003</c:v>
                </c:pt>
                <c:pt idx="3">
                  <c:v>0.1</c:v>
                </c:pt>
                <c:pt idx="4">
                  <c:v>7.9999999999999974E-2</c:v>
                </c:pt>
                <c:pt idx="5">
                  <c:v>4.0000000000000042E-2</c:v>
                </c:pt>
                <c:pt idx="6">
                  <c:v>2.0000000000000021E-2</c:v>
                </c:pt>
                <c:pt idx="7">
                  <c:v>0</c:v>
                </c:pt>
                <c:pt idx="8">
                  <c:v>2.0000000000000021E-2</c:v>
                </c:pt>
                <c:pt idx="9">
                  <c:v>2.0000000000000021E-2</c:v>
                </c:pt>
                <c:pt idx="10">
                  <c:v>2.0000000000000021E-2</c:v>
                </c:pt>
              </c:numCache>
            </c:numRef>
          </c:val>
        </c:ser>
        <c:marker val="1"/>
        <c:axId val="56386304"/>
        <c:axId val="56388608"/>
      </c:lineChart>
      <c:catAx>
        <c:axId val="563863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Alpha</a:t>
                </a:r>
                <a:endParaRPr lang="zh-TW"/>
              </a:p>
            </c:rich>
          </c:tx>
          <c:layout>
            <c:manualLayout>
              <c:xMode val="edge"/>
              <c:yMode val="edge"/>
              <c:x val="6.1896566384925432E-2"/>
              <c:y val="0.85534246575342454"/>
            </c:manualLayout>
          </c:layout>
        </c:title>
        <c:numFmt formatCode="0.0_ " sourceLinked="1"/>
        <c:tickLblPos val="nextTo"/>
        <c:crossAx val="56388608"/>
        <c:crossesAt val="0"/>
        <c:auto val="1"/>
        <c:lblAlgn val="ctr"/>
        <c:lblOffset val="100"/>
        <c:tickLblSkip val="2"/>
        <c:tickMarkSkip val="1"/>
      </c:catAx>
      <c:valAx>
        <c:axId val="56388608"/>
        <c:scaling>
          <c:orientation val="minMax"/>
          <c:max val="0.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False Decision Rate</a:t>
                </a:r>
                <a:endParaRPr lang="zh-TW"/>
              </a:p>
            </c:rich>
          </c:tx>
          <c:layout/>
        </c:title>
        <c:numFmt formatCode="0%" sourceLinked="0"/>
        <c:tickLblPos val="nextTo"/>
        <c:crossAx val="56386304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17184262624071162"/>
          <c:y val="2.9671555073623249E-2"/>
          <c:w val="0.34924576112651151"/>
          <c:h val="0.28227203106461013"/>
        </c:manualLayout>
      </c:layout>
    </c:legend>
    <c:plotVisOnly val="1"/>
  </c:chart>
  <c:txPr>
    <a:bodyPr/>
    <a:lstStyle/>
    <a:p>
      <a:pPr>
        <a:defRPr sz="800"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82754-E576-45AB-A5FE-989FD1F611E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D9DF9-D4B1-4C7C-B461-9B9A77BC0C4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5EDBC-7A27-42C0-AEA9-682796916247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31D4E0-ADC5-472B-9484-ED57BF0E4F2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04741-4784-45D3-BFEA-70D88890E83F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8A6A53-29CA-40E1-AA72-CAE62763D64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497C7A-2506-4EC2-A8D6-25BE3BDC3CD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D07C0E-FD21-46D9-ADDA-C2C4AE88008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2D77A8-980E-44DC-AA98-A6EDBC10E81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E211D-56DB-4000-AD68-1B1701F3E82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B28531-A710-4FB5-8931-D1EE60C431D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70" tIns="27935" rIns="55870" bIns="279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l">
              <a:defRPr sz="9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79C48E26-374D-4766-9A13-EFF9E392A3E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209550" indent="-20955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2pPr>
      <a:lvl3pPr marL="698500" indent="-13970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977900" indent="-139700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257300" indent="-139700" algn="l" defTabSz="558800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7145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1717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6289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0861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6200" y="50800"/>
            <a:ext cx="6781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558800">
              <a:defRPr/>
            </a:pPr>
            <a:r>
              <a:rPr lang="en-US" altLang="zh-TW" sz="2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Time-and-Energy Aware Computation Offloading in Handheld Devices to Coprocessors and Clouds</a:t>
            </a:r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571500" y="882650"/>
            <a:ext cx="2771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 dirty="0">
                <a:latin typeface="Times New Roman" pitchFamily="18" charset="0"/>
                <a:ea typeface="標楷體" pitchFamily="65" charset="-120"/>
              </a:rPr>
              <a:t>Student: Ting-Jun Huang</a:t>
            </a:r>
            <a:r>
              <a:rPr lang="en-US" altLang="zh-TW" sz="2000" dirty="0">
                <a:ea typeface="標楷體" pitchFamily="65" charset="-120"/>
              </a:rPr>
              <a:t/>
            </a:r>
            <a:br>
              <a:rPr lang="en-US" altLang="zh-TW" sz="2000" dirty="0">
                <a:ea typeface="標楷體" pitchFamily="65" charset="-120"/>
              </a:rPr>
            </a:br>
            <a:r>
              <a:rPr lang="zh-TW" altLang="en-US" sz="2000" dirty="0">
                <a:ea typeface="標楷體" pitchFamily="65" charset="-120"/>
              </a:rPr>
              <a:t>學生：黃霆鈞</a:t>
            </a:r>
          </a:p>
        </p:txBody>
      </p:sp>
      <p:sp>
        <p:nvSpPr>
          <p:cNvPr id="1029" name="Text Box 9"/>
          <p:cNvSpPr txBox="1">
            <a:spLocks noChangeArrowheads="1"/>
          </p:cNvSpPr>
          <p:nvPr/>
        </p:nvSpPr>
        <p:spPr bwMode="auto">
          <a:xfrm>
            <a:off x="3594100" y="882650"/>
            <a:ext cx="2603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558800">
              <a:spcBef>
                <a:spcPct val="50000"/>
              </a:spcBef>
            </a:pPr>
            <a:r>
              <a:rPr lang="en-US" altLang="zh-TW" sz="2000">
                <a:latin typeface="Times New Roman" pitchFamily="18" charset="0"/>
                <a:ea typeface="標楷體" pitchFamily="65" charset="-120"/>
              </a:rPr>
              <a:t>Advisor: Ying-Dar Lin</a:t>
            </a:r>
            <a:br>
              <a:rPr lang="en-US" altLang="zh-TW" sz="2000">
                <a:latin typeface="Times New Roman" pitchFamily="18" charset="0"/>
                <a:ea typeface="標楷體" pitchFamily="65" charset="-120"/>
              </a:rPr>
            </a:br>
            <a:r>
              <a:rPr lang="zh-TW" altLang="en-US" sz="2000">
                <a:ea typeface="標楷體" pitchFamily="65" charset="-120"/>
              </a:rPr>
              <a:t>指導教授：林盈達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14300" y="1808163"/>
            <a:ext cx="3098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defTabSz="558800">
              <a:defRPr/>
            </a:pPr>
            <a:r>
              <a:rPr lang="en-US" altLang="zh-TW" sz="1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Design Guidelines: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Consider both execution time and energy consumption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Measurement-based ternary decision before offloading</a:t>
            </a:r>
          </a:p>
          <a:p>
            <a:pPr algn="l" defTabSz="558800">
              <a:buFontTx/>
              <a:buChar char="•"/>
              <a:defRPr/>
            </a:pPr>
            <a:endParaRPr lang="en-US" altLang="zh-TW" sz="14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l" defTabSz="558800">
              <a:buFontTx/>
              <a:buChar char="•"/>
              <a:defRPr/>
            </a:pPr>
            <a:endParaRPr lang="en-US" altLang="zh-TW" sz="1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33" name="Text Box 96"/>
          <p:cNvSpPr txBox="1">
            <a:spLocks noChangeArrowheads="1"/>
          </p:cNvSpPr>
          <p:nvPr/>
        </p:nvSpPr>
        <p:spPr bwMode="auto">
          <a:xfrm>
            <a:off x="295275" y="9587230"/>
            <a:ext cx="278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Ternary Decision Processing</a:t>
            </a:r>
            <a:endParaRPr lang="en-US" altLang="zh-TW" sz="1400" b="1" dirty="0">
              <a:latin typeface="Times New Roman" pitchFamily="18" charset="0"/>
            </a:endParaRPr>
          </a:p>
        </p:txBody>
      </p:sp>
      <p:sp>
        <p:nvSpPr>
          <p:cNvPr id="1034" name="Text Box 97"/>
          <p:cNvSpPr txBox="1">
            <a:spLocks noChangeArrowheads="1"/>
          </p:cNvSpPr>
          <p:nvPr/>
        </p:nvSpPr>
        <p:spPr bwMode="auto">
          <a:xfrm>
            <a:off x="3577658" y="6623050"/>
            <a:ext cx="302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Experiment Architecture</a:t>
            </a:r>
            <a:endParaRPr lang="en-US" altLang="zh-TW" sz="1400" b="1" dirty="0">
              <a:latin typeface="Times New Roman" pitchFamily="18" charset="0"/>
            </a:endParaRPr>
          </a:p>
        </p:txBody>
      </p:sp>
      <p:sp>
        <p:nvSpPr>
          <p:cNvPr id="2146" name="Text Box 98"/>
          <p:cNvSpPr txBox="1">
            <a:spLocks noChangeArrowheads="1"/>
          </p:cNvSpPr>
          <p:nvPr/>
        </p:nvSpPr>
        <p:spPr bwMode="auto">
          <a:xfrm>
            <a:off x="114300" y="3128011"/>
            <a:ext cx="3175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58800">
              <a:defRPr/>
            </a:pPr>
            <a:r>
              <a:rPr lang="en-US" altLang="zh-TW" sz="14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Evaluation:</a:t>
            </a:r>
            <a:endParaRPr lang="en-US" altLang="zh-TW" sz="14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Three execution targets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Mobile CPU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Mobile GPU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Cloud (via Wi-Fi)</a:t>
            </a:r>
            <a:endParaRPr lang="en-US" altLang="zh-TW" sz="16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Case studies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Matrix Multiplication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Virus Scanning</a:t>
            </a:r>
          </a:p>
          <a:p>
            <a:pPr marL="216000" indent="-216000" algn="l" defTabSz="558800">
              <a:spcBef>
                <a:spcPts val="600"/>
              </a:spcBef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Accuracy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Estimation accuracy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r>
              <a:rPr lang="en-US" altLang="zh-TW" sz="12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Decision accuracy</a:t>
            </a: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endParaRPr lang="en-US" altLang="zh-TW" sz="14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673200" lvl="2" indent="-216000" algn="l" defTabSz="558800">
              <a:spcBef>
                <a:spcPts val="600"/>
              </a:spcBef>
              <a:buFont typeface="Times New Roman" pitchFamily="18" charset="0"/>
              <a:buChar char="–"/>
              <a:defRPr/>
            </a:pPr>
            <a:endParaRPr lang="en-US" altLang="zh-TW" sz="1400" b="1" dirty="0" smtClean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37" name="Rectangle 104"/>
          <p:cNvSpPr>
            <a:spLocks noChangeArrowheads="1"/>
          </p:cNvSpPr>
          <p:nvPr/>
        </p:nvSpPr>
        <p:spPr bwMode="auto">
          <a:xfrm>
            <a:off x="4450080" y="8143240"/>
            <a:ext cx="19319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558800"/>
            <a:r>
              <a:rPr lang="en-US" altLang="zh-TW" sz="1400" b="1" i="1" dirty="0" smtClean="0">
                <a:solidFill>
                  <a:srgbClr val="FF66CC"/>
                </a:solidFill>
                <a:latin typeface="Times New Roman" pitchFamily="18" charset="0"/>
              </a:rPr>
              <a:t>High decision accuracy</a:t>
            </a:r>
            <a:endParaRPr lang="en-US" altLang="zh-TW" sz="1400" b="1" i="1" dirty="0">
              <a:solidFill>
                <a:srgbClr val="FF66CC"/>
              </a:solidFill>
              <a:latin typeface="Times New Roman" pitchFamily="18" charset="0"/>
            </a:endParaRPr>
          </a:p>
        </p:txBody>
      </p:sp>
      <p:sp>
        <p:nvSpPr>
          <p:cNvPr id="1038" name="Rectangle 106"/>
          <p:cNvSpPr>
            <a:spLocks noChangeArrowheads="1"/>
          </p:cNvSpPr>
          <p:nvPr/>
        </p:nvSpPr>
        <p:spPr bwMode="auto">
          <a:xfrm>
            <a:off x="4072255" y="9598223"/>
            <a:ext cx="26404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558800"/>
            <a:r>
              <a:rPr lang="en-US" altLang="zh-TW" sz="1400" b="1" i="1" dirty="0" smtClean="0">
                <a:solidFill>
                  <a:srgbClr val="FF66CC"/>
                </a:solidFill>
                <a:latin typeface="Times New Roman" pitchFamily="18" charset="0"/>
              </a:rPr>
              <a:t>Hybrid method has lower penalty</a:t>
            </a:r>
            <a:endParaRPr lang="en-US" altLang="zh-TW" sz="1400" b="1" i="1" dirty="0">
              <a:solidFill>
                <a:srgbClr val="FF66CC"/>
              </a:solidFill>
              <a:latin typeface="Times New Roman" pitchFamily="18" charset="0"/>
            </a:endParaRPr>
          </a:p>
        </p:txBody>
      </p:sp>
      <p:graphicFrame>
        <p:nvGraphicFramePr>
          <p:cNvPr id="15" name="圖表 14"/>
          <p:cNvGraphicFramePr/>
          <p:nvPr/>
        </p:nvGraphicFramePr>
        <p:xfrm>
          <a:off x="3835400" y="8509001"/>
          <a:ext cx="2946400" cy="115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7600" y="4622800"/>
            <a:ext cx="4432301" cy="206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7525" y="1808145"/>
            <a:ext cx="3571875" cy="25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Box 97"/>
          <p:cNvSpPr txBox="1">
            <a:spLocks noChangeArrowheads="1"/>
          </p:cNvSpPr>
          <p:nvPr/>
        </p:nvSpPr>
        <p:spPr bwMode="auto">
          <a:xfrm>
            <a:off x="3422083" y="4302125"/>
            <a:ext cx="302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558800">
              <a:spcBef>
                <a:spcPct val="50000"/>
              </a:spcBef>
            </a:pPr>
            <a:r>
              <a:rPr lang="en-US" altLang="zh-TW" sz="1400" b="1" dirty="0" smtClean="0">
                <a:latin typeface="Times New Roman" pitchFamily="18" charset="0"/>
              </a:rPr>
              <a:t>Factors in System</a:t>
            </a:r>
            <a:endParaRPr lang="en-US" altLang="zh-TW" sz="1400" b="1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51" y="6807200"/>
            <a:ext cx="3622431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" name="圖表 19"/>
          <p:cNvGraphicFramePr/>
          <p:nvPr/>
        </p:nvGraphicFramePr>
        <p:xfrm>
          <a:off x="3838578" y="7042164"/>
          <a:ext cx="2940050" cy="115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81</Words>
  <Application>Microsoft Office PowerPoint</Application>
  <PresentationFormat>A4 紙張 (210x297 公釐)</PresentationFormat>
  <Paragraphs>26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預設簡報設計</vt:lpstr>
      <vt:lpstr>投影片 1</vt:lpstr>
    </vt:vector>
  </TitlesOfParts>
  <Company>CIS, NCTU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Pachinko Lin</dc:creator>
  <cp:lastModifiedBy>Jacob</cp:lastModifiedBy>
  <cp:revision>51</cp:revision>
  <dcterms:created xsi:type="dcterms:W3CDTF">2005-12-01T03:31:04Z</dcterms:created>
  <dcterms:modified xsi:type="dcterms:W3CDTF">2011-07-01T08:55:29Z</dcterms:modified>
</cp:coreProperties>
</file>